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notesSlides/notesSlide1.xml" ContentType="application/vnd.openxmlformats-officedocument.presentationml.notesSlide+xml"/>
  <Override PartName="/ppt/charts/chart1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13"/>
  </p:notesMasterIdLst>
  <p:handoutMasterIdLst>
    <p:handoutMasterId r:id="rId14"/>
  </p:handoutMasterIdLst>
  <p:sldIdLst>
    <p:sldId id="273" r:id="rId4"/>
    <p:sldId id="256" r:id="rId5"/>
    <p:sldId id="266" r:id="rId6"/>
    <p:sldId id="267" r:id="rId7"/>
    <p:sldId id="268" r:id="rId8"/>
    <p:sldId id="269" r:id="rId9"/>
    <p:sldId id="270" r:id="rId10"/>
    <p:sldId id="274" r:id="rId11"/>
    <p:sldId id="272" r:id="rId12"/>
  </p:sldIdLst>
  <p:sldSz cx="10691813" cy="7559675"/>
  <p:notesSz cx="6797675" cy="9872663"/>
  <p:defaultTextStyle>
    <a:defPPr>
      <a:defRPr lang="ru-RU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3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2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r>
              <a:rPr lang="ru-RU"/>
              <a:t>По количеству подписанных ДГ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36446974382930991"/>
          <c:y val="0.13937770813254607"/>
          <c:w val="0.56621582475509691"/>
          <c:h val="0.8064007204990645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472C4">
                <a:lumMod val="75000"/>
              </a:srgb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Лист1!$C$2:$C$21</c:f>
              <c:strCache>
                <c:ptCount val="20"/>
                <c:pt idx="0">
                  <c:v>РФ по области Улытау</c:v>
                </c:pt>
                <c:pt idx="1">
                  <c:v>РФ по области Жетiсу</c:v>
                </c:pt>
                <c:pt idx="2">
                  <c:v>РФ по области Абай</c:v>
                </c:pt>
                <c:pt idx="3">
                  <c:v>СКО</c:v>
                </c:pt>
                <c:pt idx="4">
                  <c:v>Акмолинская область</c:v>
                </c:pt>
                <c:pt idx="5">
                  <c:v>Костанайская область</c:v>
                </c:pt>
                <c:pt idx="6">
                  <c:v>Алматинская область</c:v>
                </c:pt>
                <c:pt idx="7">
                  <c:v>Туркестанская область </c:v>
                </c:pt>
                <c:pt idx="8">
                  <c:v>ЗКО</c:v>
                </c:pt>
                <c:pt idx="9">
                  <c:v>ВКО</c:v>
                </c:pt>
                <c:pt idx="10">
                  <c:v>Павлодарская область</c:v>
                </c:pt>
                <c:pt idx="11">
                  <c:v>Карагандинская область</c:v>
                </c:pt>
                <c:pt idx="12">
                  <c:v>Атырауская область</c:v>
                </c:pt>
                <c:pt idx="13">
                  <c:v>г.Шымкент</c:v>
                </c:pt>
                <c:pt idx="14">
                  <c:v>Мангистауская область</c:v>
                </c:pt>
                <c:pt idx="15">
                  <c:v>г.Алматы</c:v>
                </c:pt>
                <c:pt idx="16">
                  <c:v>Кызылординская область</c:v>
                </c:pt>
                <c:pt idx="17">
                  <c:v>Жамбылская область</c:v>
                </c:pt>
                <c:pt idx="18">
                  <c:v>г.Астана</c:v>
                </c:pt>
                <c:pt idx="19">
                  <c:v>Актюбинская область</c:v>
                </c:pt>
              </c:strCache>
            </c:strRef>
          </c:cat>
          <c:val>
            <c:numRef>
              <c:f>Лист1!$D$2:$D$21</c:f>
              <c:numCache>
                <c:formatCode>_-* #\ ##0_р_._-;\-* #\ ##0_р_._-;_-* "-"??_р_._-;_-@_-</c:formatCode>
                <c:ptCount val="20"/>
                <c:pt idx="0">
                  <c:v>429</c:v>
                </c:pt>
                <c:pt idx="1">
                  <c:v>604</c:v>
                </c:pt>
                <c:pt idx="2">
                  <c:v>709</c:v>
                </c:pt>
                <c:pt idx="3">
                  <c:v>1952</c:v>
                </c:pt>
                <c:pt idx="4">
                  <c:v>2084</c:v>
                </c:pt>
                <c:pt idx="5">
                  <c:v>2935</c:v>
                </c:pt>
                <c:pt idx="6">
                  <c:v>2997</c:v>
                </c:pt>
                <c:pt idx="7">
                  <c:v>3180</c:v>
                </c:pt>
                <c:pt idx="8">
                  <c:v>3222</c:v>
                </c:pt>
                <c:pt idx="9">
                  <c:v>3283</c:v>
                </c:pt>
                <c:pt idx="10">
                  <c:v>3322</c:v>
                </c:pt>
                <c:pt idx="11">
                  <c:v>3426</c:v>
                </c:pt>
                <c:pt idx="12">
                  <c:v>3656</c:v>
                </c:pt>
                <c:pt idx="13">
                  <c:v>3731</c:v>
                </c:pt>
                <c:pt idx="14">
                  <c:v>4351</c:v>
                </c:pt>
                <c:pt idx="15">
                  <c:v>4545</c:v>
                </c:pt>
                <c:pt idx="16">
                  <c:v>4729</c:v>
                </c:pt>
                <c:pt idx="17">
                  <c:v>4934</c:v>
                </c:pt>
                <c:pt idx="18">
                  <c:v>5060</c:v>
                </c:pt>
                <c:pt idx="19">
                  <c:v>6326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A-460D-B85D-83788E857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5482655"/>
        <c:axId val="1"/>
      </c:barChart>
      <c:catAx>
        <c:axId val="1325482655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_-* #\ ##0_р_._-;\-* #\ ##0_р_._-;_-* &quot;-&quot;??_р_._-;_-@_-" sourceLinked="1"/>
        <c:majorTickMark val="out"/>
        <c:minorTickMark val="none"/>
        <c:tickLblPos val="nextTo"/>
        <c:crossAx val="1325482655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333333"/>
                </a:solidFill>
                <a:latin typeface="Century Gothic" panose="020B0502020202020204" pitchFamily="34" charset="0"/>
                <a:ea typeface="Calibri"/>
                <a:cs typeface="Calibri"/>
              </a:defRPr>
            </a:pPr>
            <a:r>
              <a:rPr lang="ru-RU" sz="1600">
                <a:latin typeface="Century Gothic" panose="020B0502020202020204" pitchFamily="34" charset="0"/>
              </a:rPr>
              <a:t>По сумме одобренных Дг,млн.тенге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48446445061288068"/>
          <c:y val="0.11890995526263576"/>
          <c:w val="0.48410365759422558"/>
          <c:h val="0.845824218156372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'Одобренные РФ 2020г.'!$B$28</c:f>
              <c:strCache>
                <c:ptCount val="1"/>
                <c:pt idx="0">
                  <c:v>сумма гарантии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'Одобренные РФ 2020г.'!$A$29:$A$40</c:f>
              <c:strCache>
                <c:ptCount val="12"/>
                <c:pt idx="0">
                  <c:v> Абайская область </c:v>
                </c:pt>
                <c:pt idx="1">
                  <c:v> РФ по области Жетiсу </c:v>
                </c:pt>
                <c:pt idx="2">
                  <c:v> Павлодарская область  </c:v>
                </c:pt>
                <c:pt idx="3">
                  <c:v> Туркестанская область </c:v>
                </c:pt>
                <c:pt idx="4">
                  <c:v> Акмолинская область </c:v>
                </c:pt>
                <c:pt idx="5">
                  <c:v> Атырауская область </c:v>
                </c:pt>
                <c:pt idx="6">
                  <c:v>Мангистауская область </c:v>
                </c:pt>
                <c:pt idx="7">
                  <c:v> г.Шымкент </c:v>
                </c:pt>
                <c:pt idx="8">
                  <c:v> г.Алматы  </c:v>
                </c:pt>
                <c:pt idx="9">
                  <c:v> Актюбинская область  </c:v>
                </c:pt>
                <c:pt idx="10">
                  <c:v> г.Астана </c:v>
                </c:pt>
                <c:pt idx="11">
                  <c:v> Алматинская область  </c:v>
                </c:pt>
              </c:strCache>
            </c:strRef>
          </c:cat>
          <c:val>
            <c:numRef>
              <c:f>'Одобренные РФ 2020г.'!$B$29:$B$40</c:f>
              <c:numCache>
                <c:formatCode>_-* #\ ##0_р_._-;\-* #\ ##0_р_._-;_-* "-"??_р_._-;_-@_-</c:formatCode>
                <c:ptCount val="12"/>
                <c:pt idx="0">
                  <c:v>7.9064899999999998</c:v>
                </c:pt>
                <c:pt idx="1">
                  <c:v>15.321400000000001</c:v>
                </c:pt>
                <c:pt idx="2">
                  <c:v>23.8</c:v>
                </c:pt>
                <c:pt idx="3">
                  <c:v>92.486493999999993</c:v>
                </c:pt>
                <c:pt idx="4">
                  <c:v>95.864306249999998</c:v>
                </c:pt>
                <c:pt idx="5">
                  <c:v>117.81056833</c:v>
                </c:pt>
                <c:pt idx="6">
                  <c:v>122.0188</c:v>
                </c:pt>
                <c:pt idx="7">
                  <c:v>220.93260000000001</c:v>
                </c:pt>
                <c:pt idx="8">
                  <c:v>263.41535099999999</c:v>
                </c:pt>
                <c:pt idx="9">
                  <c:v>450.96947</c:v>
                </c:pt>
                <c:pt idx="10">
                  <c:v>506.21484199999998</c:v>
                </c:pt>
                <c:pt idx="11">
                  <c:v>1017.7569999999999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D5-4DB4-812B-9C78A50F6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20653855"/>
        <c:axId val="1"/>
      </c:barChart>
      <c:catAx>
        <c:axId val="13206538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 algn="ctr">
              <a:defRPr lang="en-US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_-* #\ ##0_р_._-;\-* #\ ##0_р_._-;_-* &quot;-&quot;??_р_._-;_-@_-" sourceLinked="1"/>
        <c:majorTickMark val="out"/>
        <c:minorTickMark val="none"/>
        <c:tickLblPos val="nextTo"/>
        <c:crossAx val="1320653855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entury Gothic"/>
                <a:ea typeface="Century Gothic"/>
                <a:cs typeface="Century Gothic"/>
              </a:defRPr>
            </a:pPr>
            <a:r>
              <a:rPr lang="ru-RU"/>
              <a:t>По количеству одобренных ДГ</a:t>
            </a:r>
          </a:p>
        </c:rich>
      </c:tx>
      <c:layout>
        <c:manualLayout>
          <c:xMode val="edge"/>
          <c:yMode val="edge"/>
          <c:x val="0.23120876678723123"/>
          <c:y val="3.1160979583424321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472C4">
                <a:lumMod val="75000"/>
              </a:srgbClr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одобр.бву!$C$3:$C$8</c:f>
              <c:strCache>
                <c:ptCount val="6"/>
                <c:pt idx="0">
                  <c:v>АО "ForteLeasing" (ФортеЛизинг)</c:v>
                </c:pt>
                <c:pt idx="1">
                  <c:v>АО "First Heartland Jusan Bank"</c:v>
                </c:pt>
                <c:pt idx="2">
                  <c:v>АО "ForteBank"</c:v>
                </c:pt>
                <c:pt idx="3">
                  <c:v>АО «Bereke Bank»</c:v>
                </c:pt>
                <c:pt idx="4">
                  <c:v>АО "Народный Банк Казахстана"</c:v>
                </c:pt>
                <c:pt idx="5">
                  <c:v>АО "Банк ЦентрКредит"</c:v>
                </c:pt>
              </c:strCache>
            </c:strRef>
          </c:cat>
          <c:val>
            <c:numRef>
              <c:f>одобр.бву!$D$3:$D$8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5</c:v>
                </c:pt>
                <c:pt idx="4">
                  <c:v>6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68-4815-B008-D7119CFF6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20666335"/>
        <c:axId val="1"/>
      </c:barChart>
      <c:catAx>
        <c:axId val="1320666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 algn="ctr">
              <a:defRPr lang="en-US" sz="1050" b="0" i="0" u="none" strike="noStrike" kern="1200" baseline="0">
                <a:solidFill>
                  <a:srgbClr val="333333"/>
                </a:solidFill>
                <a:latin typeface="Century Gothic" panose="020B0502020202020204" pitchFamily="34" charset="0"/>
                <a:ea typeface="Calibri"/>
                <a:cs typeface="Calibri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0666335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entury Gothic" panose="020B0502020202020204" pitchFamily="34" charset="0"/>
                <a:ea typeface="Calibri"/>
                <a:cs typeface="Calibri"/>
              </a:defRPr>
            </a:pPr>
            <a:r>
              <a:rPr lang="ru-RU">
                <a:latin typeface="Century Gothic" panose="020B0502020202020204" pitchFamily="34" charset="0"/>
              </a:rPr>
              <a:t>По сумме одобренных ДГ, млн.тенге</a:t>
            </a:r>
          </a:p>
        </c:rich>
      </c:tx>
      <c:layout>
        <c:manualLayout>
          <c:xMode val="edge"/>
          <c:yMode val="edge"/>
          <c:x val="0.198692624787733"/>
          <c:y val="3.116097958342432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42843495342305982"/>
          <c:y val="0.13156075419724317"/>
          <c:w val="0.48900543781300676"/>
          <c:h val="0.8278994157988316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472C4">
                <a:lumMod val="75000"/>
              </a:srgbClr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одобр.бву!$C$28:$C$33</c:f>
              <c:strCache>
                <c:ptCount val="6"/>
                <c:pt idx="0">
                  <c:v>АО "ForteBank"</c:v>
                </c:pt>
                <c:pt idx="1">
                  <c:v>АО "ForteLeasing" (ФортеЛизинг)</c:v>
                </c:pt>
                <c:pt idx="2">
                  <c:v>АО "First Heartland Jusan Bank"</c:v>
                </c:pt>
                <c:pt idx="3">
                  <c:v>АО "Народный Банк Казахстана"</c:v>
                </c:pt>
                <c:pt idx="4">
                  <c:v>АО «Bereke Bank»</c:v>
                </c:pt>
                <c:pt idx="5">
                  <c:v>АО "Банк ЦентрКредит"</c:v>
                </c:pt>
              </c:strCache>
            </c:strRef>
          </c:cat>
          <c:val>
            <c:numRef>
              <c:f>одобр.бву!$D$28:$D$33</c:f>
              <c:numCache>
                <c:formatCode>_-* #\ ##0_р_._-;\-* #\ ##0_р_._-;_-* "-"??_р_._-;_-@_-</c:formatCode>
                <c:ptCount val="6"/>
                <c:pt idx="0">
                  <c:v>135.17261300000001</c:v>
                </c:pt>
                <c:pt idx="1">
                  <c:v>150</c:v>
                </c:pt>
                <c:pt idx="2">
                  <c:v>191</c:v>
                </c:pt>
                <c:pt idx="3">
                  <c:v>522.04286999999999</c:v>
                </c:pt>
                <c:pt idx="4">
                  <c:v>866.90724499999999</c:v>
                </c:pt>
                <c:pt idx="5">
                  <c:v>1069.37459358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9A-4B08-BB0E-BB2492F2D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20670655"/>
        <c:axId val="1"/>
      </c:barChart>
      <c:catAx>
        <c:axId val="13206706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333333"/>
                </a:solidFill>
                <a:latin typeface="Century Gothic"/>
                <a:ea typeface="Century Gothic"/>
                <a:cs typeface="Century Gothic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_-* #\ ##0_р_._-;\-* #\ ##0_р_._-;_-* &quot;-&quot;??_р_._-;_-@_-" sourceLinked="1"/>
        <c:majorTickMark val="out"/>
        <c:minorTickMark val="none"/>
        <c:tickLblPos val="nextTo"/>
        <c:crossAx val="1320670655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6197245839474237E-2"/>
          <c:y val="0.1177133204233811"/>
          <c:w val="0.92380275416052582"/>
          <c:h val="0.7040548323293977"/>
        </c:manualLayout>
      </c:layout>
      <c:pie3DChart>
        <c:varyColors val="1"/>
        <c:ser>
          <c:idx val="0"/>
          <c:order val="0"/>
          <c:tx>
            <c:strRef>
              <c:f>отрасли!$F$3</c:f>
              <c:strCache>
                <c:ptCount val="1"/>
                <c:pt idx="0">
                  <c:v> Доля, % 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573-4398-987C-FF00DCB352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573-4398-987C-FF00DCB352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573-4398-987C-FF00DCB352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573-4398-987C-FF00DCB352D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573-4398-987C-FF00DCB352D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573-4398-987C-FF00DCB352D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573-4398-987C-FF00DCB352D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573-4398-987C-FF00DCB352D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B573-4398-987C-FF00DCB352D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B573-4398-987C-FF00DCB352D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B573-4398-987C-FF00DCB352D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B573-4398-987C-FF00DCB352D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B573-4398-987C-FF00DCB352D2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B-B573-4398-987C-FF00DCB352D2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D-B573-4398-987C-FF00DCB352D2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F-B573-4398-987C-FF00DCB352D2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1-B573-4398-987C-FF00DCB352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отрасли!$E$4:$E$20</c:f>
              <c:strCache>
                <c:ptCount val="17"/>
                <c:pt idx="0">
                  <c:v>A-Сельское, лесное и рыбное хозяйство</c:v>
                </c:pt>
                <c:pt idx="1">
                  <c:v>B-Горнодобывающая промышленность и разработка карьеров</c:v>
                </c:pt>
                <c:pt idx="2">
                  <c:v>C-Обрабатывающая промышленность</c:v>
                </c:pt>
                <c:pt idx="3">
                  <c:v>D-Снабжение электроэнергией, газом, паром, горячей водой и  кондиционированным воздухом</c:v>
                </c:pt>
                <c:pt idx="4">
                  <c:v>E-Водоснабжение; сбор, обработка и удаление отходов, деятельность по ликвидации загрязнений</c:v>
                </c:pt>
                <c:pt idx="5">
                  <c:v>F-Строительство</c:v>
                </c:pt>
                <c:pt idx="6">
                  <c:v>G-Оптовая и розничная торговля; ремонт автомобилей и мотоциклов</c:v>
                </c:pt>
                <c:pt idx="7">
                  <c:v>H-Транспорт и складирование</c:v>
                </c:pt>
                <c:pt idx="8">
                  <c:v>I-Предоставление услуг по проживанию и питанию</c:v>
                </c:pt>
                <c:pt idx="9">
                  <c:v>J-Информация и связь</c:v>
                </c:pt>
                <c:pt idx="10">
                  <c:v>L-Операции с недвижимым имуществом</c:v>
                </c:pt>
                <c:pt idx="11">
                  <c:v>M-Профессиональная, научная и техническая деятельность</c:v>
                </c:pt>
                <c:pt idx="12">
                  <c:v>N-Деятельность в области административного и вспомогательного обслуживания</c:v>
                </c:pt>
                <c:pt idx="13">
                  <c:v>P-Образование</c:v>
                </c:pt>
                <c:pt idx="14">
                  <c:v>Q-Здравоохранение и социальное обслуживание населения</c:v>
                </c:pt>
                <c:pt idx="15">
                  <c:v>R-Искусство, развлечения и отдых</c:v>
                </c:pt>
                <c:pt idx="16">
                  <c:v>S-Предоставление прочих видов услуг</c:v>
                </c:pt>
              </c:strCache>
            </c:strRef>
          </c:cat>
          <c:val>
            <c:numRef>
              <c:f>отрасли!$F$4:$F$20</c:f>
              <c:numCache>
                <c:formatCode>0%</c:formatCode>
                <c:ptCount val="17"/>
                <c:pt idx="0">
                  <c:v>3.8119252447345001E-2</c:v>
                </c:pt>
                <c:pt idx="1">
                  <c:v>1.7798872738059924E-3</c:v>
                </c:pt>
                <c:pt idx="2">
                  <c:v>0.19118955799466034</c:v>
                </c:pt>
                <c:pt idx="3">
                  <c:v>5.9329575793533079E-4</c:v>
                </c:pt>
                <c:pt idx="4">
                  <c:v>3.8564224265796501E-3</c:v>
                </c:pt>
                <c:pt idx="5">
                  <c:v>3.9454167902699497E-2</c:v>
                </c:pt>
                <c:pt idx="6">
                  <c:v>0.25719371106496591</c:v>
                </c:pt>
                <c:pt idx="7">
                  <c:v>0.22040937407297537</c:v>
                </c:pt>
                <c:pt idx="8">
                  <c:v>5.6956392761791756E-2</c:v>
                </c:pt>
                <c:pt idx="9">
                  <c:v>1.0382675763868289E-2</c:v>
                </c:pt>
                <c:pt idx="10">
                  <c:v>1.6908929101156926E-2</c:v>
                </c:pt>
                <c:pt idx="11">
                  <c:v>1.0975971521803619E-2</c:v>
                </c:pt>
                <c:pt idx="12">
                  <c:v>3.3966182141797689E-2</c:v>
                </c:pt>
                <c:pt idx="13">
                  <c:v>4.1975674873924652E-2</c:v>
                </c:pt>
                <c:pt idx="14">
                  <c:v>2.477009789380006E-2</c:v>
                </c:pt>
                <c:pt idx="15">
                  <c:v>1.5722337585286267E-2</c:v>
                </c:pt>
                <c:pt idx="16">
                  <c:v>3.5746069415603682E-2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B573-4398-987C-FF00DCB352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3.2569859551393791E-2"/>
          <c:w val="0.31082999354999175"/>
          <c:h val="0.94269701254636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r>
              <a:rPr lang="ru-RU" sz="1600"/>
              <a:t>По сумме подписанных ДГ, млрд. тенге</a:t>
            </a:r>
          </a:p>
        </c:rich>
      </c:tx>
      <c:layout>
        <c:manualLayout>
          <c:xMode val="edge"/>
          <c:yMode val="edge"/>
          <c:x val="0.1820918275626505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3199781705256851"/>
          <c:y val="0.12334669103862017"/>
          <c:w val="0.49419381230438081"/>
          <c:h val="0.8246283277090364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472C4">
                <a:lumMod val="75000"/>
              </a:srgbClr>
            </a:solidFill>
          </c:spPr>
          <c:invertIfNegative val="0"/>
          <c:dLbls>
            <c:numFmt formatCode="#,##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Лист2!$K$2:$K$21</c:f>
              <c:strCache>
                <c:ptCount val="20"/>
                <c:pt idx="0">
                  <c:v>РФ по области Улытау</c:v>
                </c:pt>
                <c:pt idx="1">
                  <c:v>РФ по области Абай</c:v>
                </c:pt>
                <c:pt idx="2">
                  <c:v>РФ по области Жетiсу</c:v>
                </c:pt>
                <c:pt idx="3">
                  <c:v>Туркестанская область </c:v>
                </c:pt>
                <c:pt idx="4">
                  <c:v>Акмолинская область</c:v>
                </c:pt>
                <c:pt idx="5">
                  <c:v>СКО</c:v>
                </c:pt>
                <c:pt idx="6">
                  <c:v>г.Шымкент</c:v>
                </c:pt>
                <c:pt idx="7">
                  <c:v>ЗКО</c:v>
                </c:pt>
                <c:pt idx="8">
                  <c:v>Костанайская область</c:v>
                </c:pt>
                <c:pt idx="9">
                  <c:v>Атырауская область</c:v>
                </c:pt>
                <c:pt idx="10">
                  <c:v>ВКО</c:v>
                </c:pt>
                <c:pt idx="11">
                  <c:v>Кызылординская область</c:v>
                </c:pt>
                <c:pt idx="12">
                  <c:v>Карагандинская область</c:v>
                </c:pt>
                <c:pt idx="13">
                  <c:v>Жамбылская область</c:v>
                </c:pt>
                <c:pt idx="14">
                  <c:v>Мангистауская область</c:v>
                </c:pt>
                <c:pt idx="15">
                  <c:v>Алматинская область</c:v>
                </c:pt>
                <c:pt idx="16">
                  <c:v>Павлодарская область</c:v>
                </c:pt>
                <c:pt idx="17">
                  <c:v>Актюбинская область</c:v>
                </c:pt>
                <c:pt idx="18">
                  <c:v>г.Алматы</c:v>
                </c:pt>
                <c:pt idx="19">
                  <c:v>г.Астана</c:v>
                </c:pt>
              </c:strCache>
            </c:strRef>
          </c:cat>
          <c:val>
            <c:numRef>
              <c:f>Лист2!$L$2:$L$21</c:f>
              <c:numCache>
                <c:formatCode>_-* #\ ##0.0_р_._-;\-* #\ ##0.0_р_._-;_-* "-"??_р_._-;_-@_-</c:formatCode>
                <c:ptCount val="20"/>
                <c:pt idx="0">
                  <c:v>6.7767724415000004</c:v>
                </c:pt>
                <c:pt idx="1">
                  <c:v>10.67931298869</c:v>
                </c:pt>
                <c:pt idx="2">
                  <c:v>10.70676869969</c:v>
                </c:pt>
                <c:pt idx="3">
                  <c:v>28.792828322080002</c:v>
                </c:pt>
                <c:pt idx="4">
                  <c:v>30.3236377355</c:v>
                </c:pt>
                <c:pt idx="5">
                  <c:v>31.640921277429999</c:v>
                </c:pt>
                <c:pt idx="6">
                  <c:v>34.539592620440004</c:v>
                </c:pt>
                <c:pt idx="7">
                  <c:v>36.452327961559995</c:v>
                </c:pt>
                <c:pt idx="8">
                  <c:v>38.254336161160005</c:v>
                </c:pt>
                <c:pt idx="9">
                  <c:v>40.911537495579999</c:v>
                </c:pt>
                <c:pt idx="10">
                  <c:v>41.169279263320007</c:v>
                </c:pt>
                <c:pt idx="11">
                  <c:v>41.67637938931</c:v>
                </c:pt>
                <c:pt idx="12">
                  <c:v>43.649864473440005</c:v>
                </c:pt>
                <c:pt idx="13">
                  <c:v>45.777363498569997</c:v>
                </c:pt>
                <c:pt idx="14">
                  <c:v>46.911024352070001</c:v>
                </c:pt>
                <c:pt idx="15">
                  <c:v>48.093902868730005</c:v>
                </c:pt>
                <c:pt idx="16">
                  <c:v>51.645613361690003</c:v>
                </c:pt>
                <c:pt idx="17">
                  <c:v>68.423619990729989</c:v>
                </c:pt>
                <c:pt idx="18">
                  <c:v>71.113790367630003</c:v>
                </c:pt>
                <c:pt idx="19">
                  <c:v>77.800738206070008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5F-4485-BC4E-FA1AA0A3E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5466335"/>
        <c:axId val="1"/>
      </c:barChart>
      <c:catAx>
        <c:axId val="1325466335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_-* #\ ##0.0_р_._-;\-* #\ ##0.0_р_._-;_-* &quot;-&quot;??_р_._-;_-@_-" sourceLinked="1"/>
        <c:majorTickMark val="out"/>
        <c:minorTickMark val="none"/>
        <c:tickLblPos val="nextTo"/>
        <c:crossAx val="1325466335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entury Gothic" panose="020B0502020202020204" pitchFamily="34" charset="0"/>
                <a:ea typeface="Arial Narrow"/>
                <a:cs typeface="Arial Narrow"/>
              </a:defRPr>
            </a:pPr>
            <a:r>
              <a:rPr lang="ru-RU">
                <a:latin typeface="Century Gothic" panose="020B0502020202020204" pitchFamily="34" charset="0"/>
              </a:rPr>
              <a:t>По количеству подписанных ДГ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3977607267599095"/>
          <c:y val="8.9764768104551904E-2"/>
          <c:w val="0.52450819824905459"/>
          <c:h val="0.88111254454775079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rgbClr val="4472C4">
                <a:lumMod val="75000"/>
              </a:srgbClr>
            </a:solidFill>
          </c:spPr>
          <c:invertIfNegative val="0"/>
          <c:cat>
            <c:strRef>
              <c:f>Лист3!$A$2:$A$28</c:f>
              <c:strCache>
                <c:ptCount val="27"/>
                <c:pt idx="0">
                  <c:v>ТОО Center Leasing</c:v>
                </c:pt>
                <c:pt idx="1">
                  <c:v>КАЗАХСТАН-ЗИРААТ ИНТЕРНЕШНЛ БАНК</c:v>
                </c:pt>
                <c:pt idx="2">
                  <c:v>Исламский Банк AlHilal</c:v>
                </c:pt>
                <c:pt idx="3">
                  <c:v>АО «Tengri Bank»</c:v>
                </c:pt>
                <c:pt idx="4">
                  <c:v>АО "Казинвестбанк"</c:v>
                </c:pt>
                <c:pt idx="5">
                  <c:v>АО "Эксимбанк"</c:v>
                </c:pt>
                <c:pt idx="6">
                  <c:v>МФО РИЦ Кызылорда</c:v>
                </c:pt>
                <c:pt idx="7">
                  <c:v>АО "Qazaq Banki"</c:v>
                </c:pt>
                <c:pt idx="8">
                  <c:v>АО " Банк Астана-Финанс"</c:v>
                </c:pt>
                <c:pt idx="9">
                  <c:v>АО "Capital Bank Kazakhstan"</c:v>
                </c:pt>
                <c:pt idx="10">
                  <c:v>АО «Шинхан Банк Казахстан»</c:v>
                </c:pt>
                <c:pt idx="11">
                  <c:v>АО  "Delta Bank"</c:v>
                </c:pt>
                <c:pt idx="12">
                  <c:v>АО "AsiaCredit Bank</c:v>
                </c:pt>
                <c:pt idx="13">
                  <c:v>АО "Казкоммерцбанк"</c:v>
                </c:pt>
                <c:pt idx="14">
                  <c:v>АО "Банк Kassa Nova"</c:v>
                </c:pt>
                <c:pt idx="15">
                  <c:v>АО "Bank RBK"</c:v>
                </c:pt>
                <c:pt idx="16">
                  <c:v>ДБ АО "Банк ВТБ Казахстан"</c:v>
                </c:pt>
                <c:pt idx="17">
                  <c:v>АО "АТФБанк"</c:v>
                </c:pt>
                <c:pt idx="18">
                  <c:v>АО "Нурбанк"</c:v>
                </c:pt>
                <c:pt idx="19">
                  <c:v>АО "Банк Фридом Финанс Казахстан"</c:v>
                </c:pt>
                <c:pt idx="20">
                  <c:v>АО ДБ "Альфа Банк"</c:v>
                </c:pt>
                <c:pt idx="21">
                  <c:v>АО "Евразийский банк"</c:v>
                </c:pt>
                <c:pt idx="22">
                  <c:v>АО "ForteBank"</c:v>
                </c:pt>
                <c:pt idx="23">
                  <c:v>First Heartland Jysan Bank</c:v>
                </c:pt>
                <c:pt idx="24">
                  <c:v>АО «Bereke Bank» </c:v>
                </c:pt>
                <c:pt idx="25">
                  <c:v>АО "Народный Банк Казахстана"</c:v>
                </c:pt>
                <c:pt idx="26">
                  <c:v>АО "Банк ЦентрКредит"</c:v>
                </c:pt>
              </c:strCache>
            </c:strRef>
          </c:cat>
          <c:val>
            <c:numRef>
              <c:f>Лист3!$B$2:$B$27</c:f>
              <c:numCache>
                <c:formatCode>_-* #\ ##0_р_._-;\-* #\ ##0_р_._-;_-* "-"??_р_._-;_-@_-</c:formatCode>
                <c:ptCount val="26"/>
                <c:pt idx="0">
                  <c:v>1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27</c:v>
                </c:pt>
                <c:pt idx="8">
                  <c:v>34</c:v>
                </c:pt>
                <c:pt idx="9">
                  <c:v>39</c:v>
                </c:pt>
                <c:pt idx="10">
                  <c:v>55</c:v>
                </c:pt>
                <c:pt idx="11">
                  <c:v>75</c:v>
                </c:pt>
                <c:pt idx="12">
                  <c:v>82</c:v>
                </c:pt>
                <c:pt idx="13">
                  <c:v>117</c:v>
                </c:pt>
                <c:pt idx="14">
                  <c:v>196</c:v>
                </c:pt>
                <c:pt idx="15">
                  <c:v>222</c:v>
                </c:pt>
                <c:pt idx="16">
                  <c:v>416</c:v>
                </c:pt>
                <c:pt idx="17">
                  <c:v>492</c:v>
                </c:pt>
                <c:pt idx="18">
                  <c:v>1078</c:v>
                </c:pt>
                <c:pt idx="19">
                  <c:v>1079</c:v>
                </c:pt>
                <c:pt idx="20">
                  <c:v>1102</c:v>
                </c:pt>
                <c:pt idx="21">
                  <c:v>1387</c:v>
                </c:pt>
                <c:pt idx="22">
                  <c:v>2330</c:v>
                </c:pt>
                <c:pt idx="23">
                  <c:v>3201</c:v>
                </c:pt>
                <c:pt idx="24">
                  <c:v>8591</c:v>
                </c:pt>
                <c:pt idx="25">
                  <c:v>20795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C8-4698-9199-1253DE26CCA5}"/>
            </c:ext>
          </c:extLst>
        </c:ser>
        <c:ser>
          <c:idx val="0"/>
          <c:order val="1"/>
          <c:spPr>
            <a:solidFill>
              <a:srgbClr val="4472C4">
                <a:lumMod val="75000"/>
              </a:srgb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Лист3!$A$2:$A$28</c:f>
              <c:strCache>
                <c:ptCount val="27"/>
                <c:pt idx="0">
                  <c:v>ТОО Center Leasing</c:v>
                </c:pt>
                <c:pt idx="1">
                  <c:v>КАЗАХСТАН-ЗИРААТ ИНТЕРНЕШНЛ БАНК</c:v>
                </c:pt>
                <c:pt idx="2">
                  <c:v>Исламский Банк AlHilal</c:v>
                </c:pt>
                <c:pt idx="3">
                  <c:v>АО «Tengri Bank»</c:v>
                </c:pt>
                <c:pt idx="4">
                  <c:v>АО "Казинвестбанк"</c:v>
                </c:pt>
                <c:pt idx="5">
                  <c:v>АО "Эксимбанк"</c:v>
                </c:pt>
                <c:pt idx="6">
                  <c:v>МФО РИЦ Кызылорда</c:v>
                </c:pt>
                <c:pt idx="7">
                  <c:v>АО "Qazaq Banki"</c:v>
                </c:pt>
                <c:pt idx="8">
                  <c:v>АО " Банк Астана-Финанс"</c:v>
                </c:pt>
                <c:pt idx="9">
                  <c:v>АО "Capital Bank Kazakhstan"</c:v>
                </c:pt>
                <c:pt idx="10">
                  <c:v>АО «Шинхан Банк Казахстан»</c:v>
                </c:pt>
                <c:pt idx="11">
                  <c:v>АО  "Delta Bank"</c:v>
                </c:pt>
                <c:pt idx="12">
                  <c:v>АО "AsiaCredit Bank</c:v>
                </c:pt>
                <c:pt idx="13">
                  <c:v>АО "Казкоммерцбанк"</c:v>
                </c:pt>
                <c:pt idx="14">
                  <c:v>АО "Банк Kassa Nova"</c:v>
                </c:pt>
                <c:pt idx="15">
                  <c:v>АО "Bank RBK"</c:v>
                </c:pt>
                <c:pt idx="16">
                  <c:v>ДБ АО "Банк ВТБ Казахстан"</c:v>
                </c:pt>
                <c:pt idx="17">
                  <c:v>АО "АТФБанк"</c:v>
                </c:pt>
                <c:pt idx="18">
                  <c:v>АО "Нурбанк"</c:v>
                </c:pt>
                <c:pt idx="19">
                  <c:v>АО "Банк Фридом Финанс Казахстан"</c:v>
                </c:pt>
                <c:pt idx="20">
                  <c:v>АО ДБ "Альфа Банк"</c:v>
                </c:pt>
                <c:pt idx="21">
                  <c:v>АО "Евразийский банк"</c:v>
                </c:pt>
                <c:pt idx="22">
                  <c:v>АО "ForteBank"</c:v>
                </c:pt>
                <c:pt idx="23">
                  <c:v>First Heartland Jysan Bank</c:v>
                </c:pt>
                <c:pt idx="24">
                  <c:v>АО «Bereke Bank» </c:v>
                </c:pt>
                <c:pt idx="25">
                  <c:v>АО "Народный Банк Казахстана"</c:v>
                </c:pt>
                <c:pt idx="26">
                  <c:v>АО "Банк ЦентрКредит"</c:v>
                </c:pt>
              </c:strCache>
            </c:strRef>
          </c:cat>
          <c:val>
            <c:numRef>
              <c:f>Лист3!$B$2:$B$28</c:f>
              <c:numCache>
                <c:formatCode>_-* #\ ##0_р_._-;\-* #\ ##0_р_._-;_-* "-"??_р_._-;_-@_-</c:formatCode>
                <c:ptCount val="27"/>
                <c:pt idx="0">
                  <c:v>1</c:v>
                </c:pt>
                <c:pt idx="1">
                  <c:v>5</c:v>
                </c:pt>
                <c:pt idx="2">
                  <c:v>7</c:v>
                </c:pt>
                <c:pt idx="3">
                  <c:v>9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27</c:v>
                </c:pt>
                <c:pt idx="8">
                  <c:v>34</c:v>
                </c:pt>
                <c:pt idx="9">
                  <c:v>39</c:v>
                </c:pt>
                <c:pt idx="10">
                  <c:v>55</c:v>
                </c:pt>
                <c:pt idx="11">
                  <c:v>75</c:v>
                </c:pt>
                <c:pt idx="12">
                  <c:v>82</c:v>
                </c:pt>
                <c:pt idx="13">
                  <c:v>117</c:v>
                </c:pt>
                <c:pt idx="14">
                  <c:v>196</c:v>
                </c:pt>
                <c:pt idx="15">
                  <c:v>222</c:v>
                </c:pt>
                <c:pt idx="16">
                  <c:v>416</c:v>
                </c:pt>
                <c:pt idx="17">
                  <c:v>492</c:v>
                </c:pt>
                <c:pt idx="18">
                  <c:v>1078</c:v>
                </c:pt>
                <c:pt idx="19">
                  <c:v>1079</c:v>
                </c:pt>
                <c:pt idx="20">
                  <c:v>1102</c:v>
                </c:pt>
                <c:pt idx="21">
                  <c:v>1387</c:v>
                </c:pt>
                <c:pt idx="22">
                  <c:v>2330</c:v>
                </c:pt>
                <c:pt idx="23">
                  <c:v>3201</c:v>
                </c:pt>
                <c:pt idx="24">
                  <c:v>8591</c:v>
                </c:pt>
                <c:pt idx="25">
                  <c:v>20795</c:v>
                </c:pt>
                <c:pt idx="26">
                  <c:v>24105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C8-4698-9199-1253DE26C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5497919"/>
        <c:axId val="1"/>
      </c:barChart>
      <c:catAx>
        <c:axId val="1555497919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_-* #\ ##0_р_._-;\-* #\ ##0_р_._-;_-* &quot;-&quot;??_р_._-;_-@_-" sourceLinked="1"/>
        <c:majorTickMark val="out"/>
        <c:minorTickMark val="none"/>
        <c:tickLblPos val="nextTo"/>
        <c:crossAx val="155549791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500" b="1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r>
              <a:rPr lang="ru-RU" sz="1500"/>
              <a:t>По сумме подписанных ДГ, млрд.тенге</a:t>
            </a:r>
          </a:p>
        </c:rich>
      </c:tx>
      <c:layout>
        <c:manualLayout>
          <c:xMode val="edge"/>
          <c:yMode val="edge"/>
          <c:x val="0.21052776992482111"/>
          <c:y val="1.544034464794494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5621526575542659"/>
          <c:y val="9.9581509923866149E-2"/>
          <c:w val="0.51199145932171386"/>
          <c:h val="0.860678041864407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21"/>
              <c:layout>
                <c:manualLayout>
                  <c:x val="-3.1007751937984496E-3"/>
                  <c:y val="-2.6861722751269376E-1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ru-K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AE-455E-959B-9AA63DD8D075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Лист3!$A$31:$A$57</c:f>
              <c:strCache>
                <c:ptCount val="27"/>
                <c:pt idx="0">
                  <c:v>КАЗАХСТАН-ЗИРААТ ИНТЕРНЕШНЛ БАНК</c:v>
                </c:pt>
                <c:pt idx="1">
                  <c:v>АО "Эксимбанк"</c:v>
                </c:pt>
                <c:pt idx="2">
                  <c:v>МФО РИЦ Кызылорда</c:v>
                </c:pt>
                <c:pt idx="3">
                  <c:v>ТОО Center Leasing</c:v>
                </c:pt>
                <c:pt idx="4">
                  <c:v>АО «Tengri Bank»</c:v>
                </c:pt>
                <c:pt idx="5">
                  <c:v>АО " Банк Астана-Финанс"</c:v>
                </c:pt>
                <c:pt idx="6">
                  <c:v>АО "Казинвестбанк"</c:v>
                </c:pt>
                <c:pt idx="7">
                  <c:v>АО "Capital Bank Kazakhstan"</c:v>
                </c:pt>
                <c:pt idx="8">
                  <c:v>АО "Qazaq Banki"</c:v>
                </c:pt>
                <c:pt idx="9">
                  <c:v>АО "AsiaCredit Bank</c:v>
                </c:pt>
                <c:pt idx="10">
                  <c:v>АО «Шинхан Банк Казахстан»</c:v>
                </c:pt>
                <c:pt idx="11">
                  <c:v>АО  "Delta Bank"</c:v>
                </c:pt>
                <c:pt idx="12">
                  <c:v>Исламский Банк AlHilal</c:v>
                </c:pt>
                <c:pt idx="13">
                  <c:v>АО "Банк Kassa Nova"</c:v>
                </c:pt>
                <c:pt idx="14">
                  <c:v>АО "Казкоммерцбанк"</c:v>
                </c:pt>
                <c:pt idx="15">
                  <c:v>ДБ АО "Банк ВТБ Казахстан"</c:v>
                </c:pt>
                <c:pt idx="16">
                  <c:v>АО "АТФБанк"</c:v>
                </c:pt>
                <c:pt idx="17">
                  <c:v>АО "Bank RBK"</c:v>
                </c:pt>
                <c:pt idx="18">
                  <c:v>АО "Банк Фридом Финанс Казахстан"</c:v>
                </c:pt>
                <c:pt idx="19">
                  <c:v>АО ДБ "Альфа Банк"</c:v>
                </c:pt>
                <c:pt idx="20">
                  <c:v>АО "Евразийский банк"</c:v>
                </c:pt>
                <c:pt idx="21">
                  <c:v>АО "Нурбанк"</c:v>
                </c:pt>
                <c:pt idx="22">
                  <c:v>АО "ForteBank"</c:v>
                </c:pt>
                <c:pt idx="23">
                  <c:v>First Heartland Jysan Bank</c:v>
                </c:pt>
                <c:pt idx="24">
                  <c:v>АО «Bereke Bank» </c:v>
                </c:pt>
                <c:pt idx="25">
                  <c:v>АО "Народный Банк Казахстана"</c:v>
                </c:pt>
                <c:pt idx="26">
                  <c:v>АО "Банк ЦентрКредит"</c:v>
                </c:pt>
              </c:strCache>
            </c:strRef>
          </c:cat>
          <c:val>
            <c:numRef>
              <c:f>Лист3!$B$31:$B$57</c:f>
              <c:numCache>
                <c:formatCode>_-* #\ ##0.0_р_._-;\-* #\ ##0.0_р_._-;_-* "-"??_р_._-;_-@_-</c:formatCode>
                <c:ptCount val="27"/>
                <c:pt idx="0">
                  <c:v>9.3660570999999998E-2</c:v>
                </c:pt>
                <c:pt idx="1">
                  <c:v>0.14294999999999999</c:v>
                </c:pt>
                <c:pt idx="2" formatCode="_-* #\ ##0_р_._-;\-* #\ ##0_р_._-;_-* &quot;-&quot;??_р_._-;_-@_-">
                  <c:v>0.14535000000000001</c:v>
                </c:pt>
                <c:pt idx="3">
                  <c:v>0.245</c:v>
                </c:pt>
                <c:pt idx="4">
                  <c:v>0.26639878</c:v>
                </c:pt>
                <c:pt idx="5">
                  <c:v>0.317592335</c:v>
                </c:pt>
                <c:pt idx="6">
                  <c:v>0.36161015000000002</c:v>
                </c:pt>
                <c:pt idx="7">
                  <c:v>0.50544466600000004</c:v>
                </c:pt>
                <c:pt idx="8">
                  <c:v>0.85046500000000003</c:v>
                </c:pt>
                <c:pt idx="9">
                  <c:v>0.88888928</c:v>
                </c:pt>
                <c:pt idx="10">
                  <c:v>0.94585990200000003</c:v>
                </c:pt>
                <c:pt idx="11">
                  <c:v>1.098040583</c:v>
                </c:pt>
                <c:pt idx="12">
                  <c:v>1.3294649999999999</c:v>
                </c:pt>
                <c:pt idx="13">
                  <c:v>2.2548577339999998</c:v>
                </c:pt>
                <c:pt idx="14">
                  <c:v>4.0745750809999999</c:v>
                </c:pt>
                <c:pt idx="15">
                  <c:v>6.4644956558999995</c:v>
                </c:pt>
                <c:pt idx="16">
                  <c:v>7.6675927003800002</c:v>
                </c:pt>
                <c:pt idx="17">
                  <c:v>10.85891636018</c:v>
                </c:pt>
                <c:pt idx="18">
                  <c:v>12.765761380000001</c:v>
                </c:pt>
                <c:pt idx="19">
                  <c:v>17.587575319140001</c:v>
                </c:pt>
                <c:pt idx="20">
                  <c:v>21.58470756549</c:v>
                </c:pt>
                <c:pt idx="21">
                  <c:v>25.406296826470001</c:v>
                </c:pt>
                <c:pt idx="22" formatCode="_-* #\ ##0.00_р_._-;\-* #\ ##0.00_р_._-;_-* &quot;-&quot;??_р_._-;_-@_-">
                  <c:v>49.263795782529996</c:v>
                </c:pt>
                <c:pt idx="23">
                  <c:v>72.429662226000005</c:v>
                </c:pt>
                <c:pt idx="24">
                  <c:v>101.90673621294</c:v>
                </c:pt>
                <c:pt idx="25">
                  <c:v>211.13585817593</c:v>
                </c:pt>
                <c:pt idx="26">
                  <c:v>254.74805418822999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AE-455E-959B-9AA63DD8D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5483039"/>
        <c:axId val="1"/>
      </c:barChart>
      <c:catAx>
        <c:axId val="1555483039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_-* #\ ##0.0_р_._-;\-* #\ ##0.0_р_._-;_-* &quot;-&quot;??_р_._-;_-@_-" sourceLinked="1"/>
        <c:majorTickMark val="out"/>
        <c:minorTickMark val="none"/>
        <c:tickLblPos val="nextTo"/>
        <c:crossAx val="155548303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r>
              <a:rPr lang="ru-RU"/>
              <a:t>По количеству подписанных ДГ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34304190998317502"/>
          <c:y val="0.11340807370300716"/>
          <c:w val="0.59076414803936317"/>
          <c:h val="0.8495550978060174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472C4">
                <a:lumMod val="75000"/>
              </a:srgb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Лист4!$A$3:$A$22</c:f>
              <c:strCache>
                <c:ptCount val="20"/>
                <c:pt idx="0">
                  <c:v>РФ по области Улытау</c:v>
                </c:pt>
                <c:pt idx="1">
                  <c:v>СКО</c:v>
                </c:pt>
                <c:pt idx="2">
                  <c:v>РФ по области Абай</c:v>
                </c:pt>
                <c:pt idx="3">
                  <c:v>РФ по области Жетiсу</c:v>
                </c:pt>
                <c:pt idx="4">
                  <c:v>Акмолинская область</c:v>
                </c:pt>
                <c:pt idx="5">
                  <c:v>Туркестанская область </c:v>
                </c:pt>
                <c:pt idx="6">
                  <c:v>ВКО</c:v>
                </c:pt>
                <c:pt idx="7">
                  <c:v>ЗКО</c:v>
                </c:pt>
                <c:pt idx="8">
                  <c:v>Алматинская область</c:v>
                </c:pt>
                <c:pt idx="9">
                  <c:v>Костанайская область</c:v>
                </c:pt>
                <c:pt idx="10">
                  <c:v>Атырауская область</c:v>
                </c:pt>
                <c:pt idx="11">
                  <c:v>Павлодарская область</c:v>
                </c:pt>
                <c:pt idx="12">
                  <c:v>Карагандинская область</c:v>
                </c:pt>
                <c:pt idx="13">
                  <c:v>г.Шымкент</c:v>
                </c:pt>
                <c:pt idx="14">
                  <c:v>Мангистауская область</c:v>
                </c:pt>
                <c:pt idx="15">
                  <c:v>Кызылординская область</c:v>
                </c:pt>
                <c:pt idx="16">
                  <c:v>Актюбинская область</c:v>
                </c:pt>
                <c:pt idx="17">
                  <c:v>Жамбылская область</c:v>
                </c:pt>
                <c:pt idx="18">
                  <c:v>г.Алматы</c:v>
                </c:pt>
                <c:pt idx="19">
                  <c:v>г.Астана</c:v>
                </c:pt>
              </c:strCache>
            </c:strRef>
          </c:cat>
          <c:val>
            <c:numRef>
              <c:f>Лист4!$B$3:$B$22</c:f>
              <c:numCache>
                <c:formatCode>General</c:formatCode>
                <c:ptCount val="20"/>
                <c:pt idx="0">
                  <c:v>122</c:v>
                </c:pt>
                <c:pt idx="1">
                  <c:v>167</c:v>
                </c:pt>
                <c:pt idx="2">
                  <c:v>198</c:v>
                </c:pt>
                <c:pt idx="3">
                  <c:v>204</c:v>
                </c:pt>
                <c:pt idx="4">
                  <c:v>228</c:v>
                </c:pt>
                <c:pt idx="5">
                  <c:v>238</c:v>
                </c:pt>
                <c:pt idx="6">
                  <c:v>244</c:v>
                </c:pt>
                <c:pt idx="7">
                  <c:v>255</c:v>
                </c:pt>
                <c:pt idx="8">
                  <c:v>270</c:v>
                </c:pt>
                <c:pt idx="9">
                  <c:v>301</c:v>
                </c:pt>
                <c:pt idx="10">
                  <c:v>317</c:v>
                </c:pt>
                <c:pt idx="11">
                  <c:v>325</c:v>
                </c:pt>
                <c:pt idx="12">
                  <c:v>331</c:v>
                </c:pt>
                <c:pt idx="13">
                  <c:v>411</c:v>
                </c:pt>
                <c:pt idx="14">
                  <c:v>437</c:v>
                </c:pt>
                <c:pt idx="15">
                  <c:v>505</c:v>
                </c:pt>
                <c:pt idx="16">
                  <c:v>514</c:v>
                </c:pt>
                <c:pt idx="17">
                  <c:v>516</c:v>
                </c:pt>
                <c:pt idx="18">
                  <c:v>570</c:v>
                </c:pt>
                <c:pt idx="19">
                  <c:v>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0C-4735-AE06-18A453FC9E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5483999"/>
        <c:axId val="1"/>
      </c:barChart>
      <c:catAx>
        <c:axId val="1555483999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5548399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r>
              <a:rPr lang="ru-RU"/>
              <a:t>По сумме подписанных ДГ, млрд. тенге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1536897083844421"/>
          <c:y val="0.12746748059588259"/>
          <c:w val="0.43485661966672778"/>
          <c:h val="0.8384258272307298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472C4">
                <a:lumMod val="75000"/>
              </a:srgbClr>
            </a:solidFill>
          </c:spPr>
          <c:invertIfNegative val="0"/>
          <c:dLbls>
            <c:dLbl>
              <c:idx val="15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0" i="0" u="none" strike="noStrike" baseline="0">
                      <a:solidFill>
                        <a:srgbClr val="000000"/>
                      </a:solidFill>
                      <a:latin typeface="Century Gothic"/>
                      <a:ea typeface="Century Gothic"/>
                      <a:cs typeface="Century Gothic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9F0-491D-8EE2-5CA76EA7AD1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Лист4!$A$27:$A$46</c:f>
              <c:strCache>
                <c:ptCount val="20"/>
                <c:pt idx="0">
                  <c:v>РФ по области Улытау</c:v>
                </c:pt>
                <c:pt idx="1">
                  <c:v>СКО</c:v>
                </c:pt>
                <c:pt idx="2">
                  <c:v>РФ по области Абай</c:v>
                </c:pt>
                <c:pt idx="3">
                  <c:v>РФ по области Жетiсу</c:v>
                </c:pt>
                <c:pt idx="4">
                  <c:v>ВКО</c:v>
                </c:pt>
                <c:pt idx="5">
                  <c:v>Акмолинская область</c:v>
                </c:pt>
                <c:pt idx="6">
                  <c:v>ЗКО</c:v>
                </c:pt>
                <c:pt idx="7">
                  <c:v>Туркестанская область </c:v>
                </c:pt>
                <c:pt idx="8">
                  <c:v>Атырауская область</c:v>
                </c:pt>
                <c:pt idx="9">
                  <c:v>Карагандинская область</c:v>
                </c:pt>
                <c:pt idx="10">
                  <c:v>Мангистауская область</c:v>
                </c:pt>
                <c:pt idx="11">
                  <c:v>Костанайская область</c:v>
                </c:pt>
                <c:pt idx="12">
                  <c:v>г.Шымкент</c:v>
                </c:pt>
                <c:pt idx="13">
                  <c:v>Кызылординская область</c:v>
                </c:pt>
                <c:pt idx="14">
                  <c:v>Жамбылская область</c:v>
                </c:pt>
                <c:pt idx="15">
                  <c:v>Актюбинская область</c:v>
                </c:pt>
                <c:pt idx="16">
                  <c:v>Павлодарская область</c:v>
                </c:pt>
                <c:pt idx="17">
                  <c:v>Алматинская область</c:v>
                </c:pt>
                <c:pt idx="18">
                  <c:v>г.Астана</c:v>
                </c:pt>
                <c:pt idx="19">
                  <c:v>г.Алматы</c:v>
                </c:pt>
              </c:strCache>
            </c:strRef>
          </c:cat>
          <c:val>
            <c:numRef>
              <c:f>Лист4!$B$27:$B$46</c:f>
              <c:numCache>
                <c:formatCode>_-* #\ ##0.0_р_._-;\-* #\ ##0.0_р_._-;_-* "-"??_р_._-;_-@_-</c:formatCode>
                <c:ptCount val="20"/>
                <c:pt idx="0">
                  <c:v>1.878087649</c:v>
                </c:pt>
                <c:pt idx="1">
                  <c:v>3.0955262715999998</c:v>
                </c:pt>
                <c:pt idx="2">
                  <c:v>3.2705699304999998</c:v>
                </c:pt>
                <c:pt idx="3">
                  <c:v>3.4841168390199999</c:v>
                </c:pt>
                <c:pt idx="4">
                  <c:v>4.0439220733300001</c:v>
                </c:pt>
                <c:pt idx="5">
                  <c:v>4.1492964136700001</c:v>
                </c:pt>
                <c:pt idx="6">
                  <c:v>4.5779377774999999</c:v>
                </c:pt>
                <c:pt idx="7">
                  <c:v>4.7489303838300003</c:v>
                </c:pt>
                <c:pt idx="8">
                  <c:v>4.8679179028000004</c:v>
                </c:pt>
                <c:pt idx="9">
                  <c:v>5.3376839315599991</c:v>
                </c:pt>
                <c:pt idx="10">
                  <c:v>5.5028630273200001</c:v>
                </c:pt>
                <c:pt idx="11">
                  <c:v>5.7305260850000002</c:v>
                </c:pt>
                <c:pt idx="12">
                  <c:v>6.04968261476</c:v>
                </c:pt>
                <c:pt idx="13">
                  <c:v>6.159893875879999</c:v>
                </c:pt>
                <c:pt idx="14">
                  <c:v>6.2857382835799998</c:v>
                </c:pt>
                <c:pt idx="15">
                  <c:v>7.3312728010599999</c:v>
                </c:pt>
                <c:pt idx="16">
                  <c:v>7.4580754044999997</c:v>
                </c:pt>
                <c:pt idx="17">
                  <c:v>8.8323424586399994</c:v>
                </c:pt>
                <c:pt idx="18">
                  <c:v>10.562670031569999</c:v>
                </c:pt>
                <c:pt idx="19">
                  <c:v>12.16507336966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F0-491D-8EE2-5CA76EA7A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5474879"/>
        <c:axId val="1"/>
      </c:barChart>
      <c:catAx>
        <c:axId val="1555474879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_-* #\ ##0.0_р_._-;\-* #\ ##0.0_р_._-;_-* &quot;-&quot;??_р_._-;_-@_-" sourceLinked="1"/>
        <c:majorTickMark val="out"/>
        <c:minorTickMark val="none"/>
        <c:tickLblPos val="nextTo"/>
        <c:crossAx val="155547487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entury Gothic"/>
                <a:ea typeface="Century Gothic"/>
                <a:cs typeface="Century Gothic"/>
              </a:defRPr>
            </a:pPr>
            <a:r>
              <a:rPr lang="ru-RU"/>
              <a:t>По количеству подписанных ДГ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48587280436099334"/>
          <c:y val="0.10643709385019227"/>
          <c:w val="0.48189276340457443"/>
          <c:h val="0.861996229623732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472C4">
                <a:lumMod val="75000"/>
              </a:srgbClr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Лист5.!$B$3:$B$12</c:f>
              <c:strCache>
                <c:ptCount val="10"/>
                <c:pt idx="0">
                  <c:v>АО "Шинхан Банк Казахстан"</c:v>
                </c:pt>
                <c:pt idx="1">
                  <c:v>АО "Банк "Bank RBK"</c:v>
                </c:pt>
                <c:pt idx="2">
                  <c:v>АО "Нурбанк"</c:v>
                </c:pt>
                <c:pt idx="3">
                  <c:v>АО «Bereke Bank»</c:v>
                </c:pt>
                <c:pt idx="4">
                  <c:v>АО "Евразийский банк"</c:v>
                </c:pt>
                <c:pt idx="5">
                  <c:v>АО "ForteBank"</c:v>
                </c:pt>
                <c:pt idx="6">
                  <c:v>АО "First Heartland Jusan Bank"</c:v>
                </c:pt>
                <c:pt idx="7">
                  <c:v>АО "Банк Фридом Финанс Казахстан"</c:v>
                </c:pt>
                <c:pt idx="8">
                  <c:v>АО "Народный Банк Казахстана"</c:v>
                </c:pt>
                <c:pt idx="9">
                  <c:v>АО "Банк ЦентрКредит"</c:v>
                </c:pt>
              </c:strCache>
            </c:strRef>
          </c:cat>
          <c:val>
            <c:numRef>
              <c:f>Лист5.!$C$3:$C$12</c:f>
              <c:numCache>
                <c:formatCode>General</c:formatCode>
                <c:ptCount val="10"/>
                <c:pt idx="0">
                  <c:v>2</c:v>
                </c:pt>
                <c:pt idx="1">
                  <c:v>6</c:v>
                </c:pt>
                <c:pt idx="2">
                  <c:v>58</c:v>
                </c:pt>
                <c:pt idx="3">
                  <c:v>77</c:v>
                </c:pt>
                <c:pt idx="4">
                  <c:v>179</c:v>
                </c:pt>
                <c:pt idx="5">
                  <c:v>277</c:v>
                </c:pt>
                <c:pt idx="6">
                  <c:v>315</c:v>
                </c:pt>
                <c:pt idx="7">
                  <c:v>622</c:v>
                </c:pt>
                <c:pt idx="8">
                  <c:v>1903</c:v>
                </c:pt>
                <c:pt idx="9">
                  <c:v>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91-4CC5-B3B1-DBE792776D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55475839"/>
        <c:axId val="1"/>
      </c:barChart>
      <c:catAx>
        <c:axId val="15554758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333333"/>
                </a:solidFill>
                <a:latin typeface="Century Gothic"/>
                <a:ea typeface="Century Gothic"/>
                <a:cs typeface="Century Gothic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5547583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333333"/>
                </a:solidFill>
                <a:latin typeface="Century Gothic"/>
                <a:ea typeface="Century Gothic"/>
                <a:cs typeface="Century Gothic"/>
              </a:defRPr>
            </a:pPr>
            <a:r>
              <a:rPr lang="ru-RU"/>
              <a:t>По сумме подписанных ДГ, млн.тенге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Лист5.!$M$2</c:f>
              <c:strCache>
                <c:ptCount val="1"/>
                <c:pt idx="0">
                  <c:v>Общая сумма гарантий, тенге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0" i="0" u="none" strike="noStrike" baseline="0">
                    <a:solidFill>
                      <a:srgbClr val="333333"/>
                    </a:solidFill>
                    <a:latin typeface="Century Gothic"/>
                    <a:ea typeface="Century Gothic"/>
                    <a:cs typeface="Century Gothic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Лист5.!$L$3:$L$12</c:f>
              <c:strCache>
                <c:ptCount val="10"/>
                <c:pt idx="0">
                  <c:v>АО "Шинхан Банк Казахстан"</c:v>
                </c:pt>
                <c:pt idx="1">
                  <c:v>АО "Банк "Bank RBK"</c:v>
                </c:pt>
                <c:pt idx="2">
                  <c:v>АО "Нурбанк"</c:v>
                </c:pt>
                <c:pt idx="3">
                  <c:v>АО "Евразийский банк"</c:v>
                </c:pt>
                <c:pt idx="4">
                  <c:v>АО «Bereke Bank»</c:v>
                </c:pt>
                <c:pt idx="5">
                  <c:v>АО "First Heartland Jusan Bank"</c:v>
                </c:pt>
                <c:pt idx="6">
                  <c:v>АО "Банк Фридом Финанс Казахстан"</c:v>
                </c:pt>
                <c:pt idx="7">
                  <c:v>АО "ForteBank"</c:v>
                </c:pt>
                <c:pt idx="8">
                  <c:v>АО "Народный Банк Казахстана"</c:v>
                </c:pt>
                <c:pt idx="9">
                  <c:v>АО "Банк ЦентрКредит"</c:v>
                </c:pt>
              </c:strCache>
            </c:strRef>
          </c:cat>
          <c:val>
            <c:numRef>
              <c:f>Лист5.!$M$3:$M$12</c:f>
              <c:numCache>
                <c:formatCode>_-* #\ ##0_р_._-;\-* #\ ##0_р_._-;_-* "-"??_р_._-;_-@_-</c:formatCode>
                <c:ptCount val="10"/>
                <c:pt idx="0">
                  <c:v>45</c:v>
                </c:pt>
                <c:pt idx="1">
                  <c:v>399.46721400000001</c:v>
                </c:pt>
                <c:pt idx="2">
                  <c:v>2159.6950419999998</c:v>
                </c:pt>
                <c:pt idx="3">
                  <c:v>3145.4496399999998</c:v>
                </c:pt>
                <c:pt idx="4">
                  <c:v>4286.3946114999999</c:v>
                </c:pt>
                <c:pt idx="5">
                  <c:v>6118.9251525</c:v>
                </c:pt>
                <c:pt idx="6">
                  <c:v>7310.4122500000003</c:v>
                </c:pt>
                <c:pt idx="7">
                  <c:v>8535.2711369999997</c:v>
                </c:pt>
                <c:pt idx="8">
                  <c:v>23947.136426000001</c:v>
                </c:pt>
                <c:pt idx="9">
                  <c:v>59584.375651780028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CC-4112-B887-D7A19E3AE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55478239"/>
        <c:axId val="1"/>
      </c:barChart>
      <c:catAx>
        <c:axId val="15554782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333333"/>
                </a:solidFill>
                <a:latin typeface="Century Gothic"/>
                <a:ea typeface="Century Gothic"/>
                <a:cs typeface="Century Gothic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_-* #\ ##0_р_._-;\-* #\ ##0_р_._-;_-* &quot;-&quot;??_р_._-;_-@_-" sourceLinked="1"/>
        <c:majorTickMark val="out"/>
        <c:minorTickMark val="none"/>
        <c:tickLblPos val="nextTo"/>
        <c:crossAx val="155547823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ru-RU"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16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  <a:ea typeface="+mn-ea"/>
                <a:cs typeface="+mn-cs"/>
              </a:rPr>
              <a:t>По количеству одобренных  ДГ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41762202945012472"/>
          <c:y val="0.10947589346106561"/>
          <c:w val="0.52919831160838327"/>
          <c:h val="0.8244246585005728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472C4">
                <a:lumMod val="75000"/>
              </a:srgbClr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'Одобренные РФ 2020г.'!$A$3:$A$14</c:f>
              <c:strCache>
                <c:ptCount val="12"/>
                <c:pt idx="0">
                  <c:v>Абайская область</c:v>
                </c:pt>
                <c:pt idx="1">
                  <c:v>Мангистауская область </c:v>
                </c:pt>
                <c:pt idx="2">
                  <c:v>Павлодарская область </c:v>
                </c:pt>
                <c:pt idx="3">
                  <c:v>РФ по области Жетiсу</c:v>
                </c:pt>
                <c:pt idx="4">
                  <c:v>Туркестанская область</c:v>
                </c:pt>
                <c:pt idx="5">
                  <c:v>Акмолинская область</c:v>
                </c:pt>
                <c:pt idx="6">
                  <c:v>Атырауская область</c:v>
                </c:pt>
                <c:pt idx="7">
                  <c:v>г.Шымкент</c:v>
                </c:pt>
                <c:pt idx="8">
                  <c:v>г.Алматы </c:v>
                </c:pt>
                <c:pt idx="9">
                  <c:v>Алматинская область </c:v>
                </c:pt>
                <c:pt idx="10">
                  <c:v>г.Астана</c:v>
                </c:pt>
                <c:pt idx="11">
                  <c:v>Актюбинская область </c:v>
                </c:pt>
              </c:strCache>
            </c:strRef>
          </c:cat>
          <c:val>
            <c:numRef>
              <c:f>'Одобренные РФ 2020г.'!$B$3:$B$14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 formatCode="_-* #\ ##0_р_._-;\-* #\ ##0_р_._-;_-* &quot;-&quot;??_р_._-;_-@_-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84-4594-A5CC-0182EF93B4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0657695"/>
        <c:axId val="1"/>
      </c:barChart>
      <c:catAx>
        <c:axId val="1320657695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 algn="ctr">
              <a:defRPr lang="en-US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KZ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0657695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KZ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0498" tIns="45249" rIns="90498" bIns="452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0498" tIns="45249" rIns="90498" bIns="45249" rtlCol="0"/>
          <a:lstStyle>
            <a:lvl1pPr algn="r">
              <a:defRPr sz="1200"/>
            </a:lvl1pPr>
          </a:lstStyle>
          <a:p>
            <a:fld id="{AD73F255-3293-496A-B28A-7655CE334B02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7320"/>
            <a:ext cx="2945659" cy="495347"/>
          </a:xfrm>
          <a:prstGeom prst="rect">
            <a:avLst/>
          </a:prstGeom>
        </p:spPr>
        <p:txBody>
          <a:bodyPr vert="horz" lIns="90498" tIns="45249" rIns="90498" bIns="452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7320"/>
            <a:ext cx="2945659" cy="495347"/>
          </a:xfrm>
          <a:prstGeom prst="rect">
            <a:avLst/>
          </a:prstGeom>
        </p:spPr>
        <p:txBody>
          <a:bodyPr vert="horz" lIns="90498" tIns="45249" rIns="90498" bIns="45249" rtlCol="0" anchor="b"/>
          <a:lstStyle>
            <a:lvl1pPr algn="r">
              <a:defRPr sz="1200"/>
            </a:lvl1pPr>
          </a:lstStyle>
          <a:p>
            <a:fld id="{76C12873-C21D-49AD-A64E-816FF16519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52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5300"/>
          </a:xfrm>
          <a:prstGeom prst="rect">
            <a:avLst/>
          </a:prstGeom>
        </p:spPr>
        <p:txBody>
          <a:bodyPr vert="horz" lIns="90498" tIns="45249" rIns="90498" bIns="45249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0498" tIns="45249" rIns="90498" bIns="45249" rtlCol="0"/>
          <a:lstStyle>
            <a:lvl1pPr algn="r">
              <a:defRPr sz="1200"/>
            </a:lvl1pPr>
          </a:lstStyle>
          <a:p>
            <a:fld id="{0882C2B3-BA29-42C8-856D-2F64D2776074}" type="datetimeFigureOut">
              <a:rPr lang="ru-KZ" smtClean="0"/>
              <a:t>02.09.2024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2988" y="1233488"/>
            <a:ext cx="47117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98" tIns="45249" rIns="90498" bIns="45249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51389"/>
            <a:ext cx="5438775" cy="3887787"/>
          </a:xfrm>
          <a:prstGeom prst="rect">
            <a:avLst/>
          </a:prstGeom>
        </p:spPr>
        <p:txBody>
          <a:bodyPr vert="horz" lIns="90498" tIns="45249" rIns="90498" bIns="4524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63"/>
            <a:ext cx="2946400" cy="495300"/>
          </a:xfrm>
          <a:prstGeom prst="rect">
            <a:avLst/>
          </a:prstGeom>
        </p:spPr>
        <p:txBody>
          <a:bodyPr vert="horz" lIns="90498" tIns="45249" rIns="90498" bIns="45249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0498" tIns="45249" rIns="90498" bIns="45249" rtlCol="0" anchor="b"/>
          <a:lstStyle>
            <a:lvl1pPr algn="r">
              <a:defRPr sz="1200"/>
            </a:lvl1pPr>
          </a:lstStyle>
          <a:p>
            <a:fld id="{057E76DB-437F-4A03-BF90-72E89C0BCF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9367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7E76DB-437F-4A03-BF90-72E89C0BCFB3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5660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51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99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56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" y="0"/>
            <a:ext cx="10680500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17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53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88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68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8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3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2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9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7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45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55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" y="0"/>
            <a:ext cx="10680500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1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40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0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65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35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82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5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40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70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754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15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88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3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93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8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2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242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CBC76-7F3C-4E88-BFB6-5D15A1F76879}" type="datetimeFigureOut">
              <a:rPr lang="ru-RU" smtClean="0"/>
              <a:t>02.09.2024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BE491-5EF2-4275-9C8C-803B79656B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4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" y="0"/>
            <a:ext cx="10680500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9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" y="0"/>
            <a:ext cx="10680500" cy="75596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8B78EFDF-0998-4743-822B-3CB74FFEA7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02.09.2024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D915E965-280A-43D4-8620-968D601C1B3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72005" y="3094402"/>
            <a:ext cx="57336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ru-RU" sz="2000" b="1" kern="0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Единая комплексная программа (гарантирование по кредиту в рамках Совместного приказа министерств)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DC1CD-1317-FDFC-63A3-96476F7A4016}"/>
              </a:ext>
            </a:extLst>
          </p:cNvPr>
          <p:cNvSpPr txBox="1">
            <a:spLocks/>
          </p:cNvSpPr>
          <p:nvPr/>
        </p:nvSpPr>
        <p:spPr>
          <a:xfrm>
            <a:off x="4127619" y="6358255"/>
            <a:ext cx="4119073" cy="38437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2024 г.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0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6511895" y="906535"/>
            <a:ext cx="33178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за период с 2010г. по 01.09.2024г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5837" y="916133"/>
            <a:ext cx="6622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Гарантирование проектов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496137"/>
              </p:ext>
            </p:extLst>
          </p:nvPr>
        </p:nvGraphicFramePr>
        <p:xfrm>
          <a:off x="606669" y="1418516"/>
          <a:ext cx="9223032" cy="2138001"/>
        </p:xfrm>
        <a:graphic>
          <a:graphicData uri="http://schemas.openxmlformats.org/drawingml/2006/table">
            <a:tbl>
              <a:tblPr firstRow="1" bandRow="1"/>
              <a:tblGrid>
                <a:gridCol w="3159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5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502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Направление </a:t>
                      </a: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Подписано ДГ</a:t>
                      </a: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Общая сумма заключенных кредитов, млрд. тенге</a:t>
                      </a: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Сумма заключенных гарантий, млрд. тенге</a:t>
                      </a: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119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ДКБ-2020/ДКБ-2025/Нацпроект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/ 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Единая комплексная программа(ЕКП)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65 475</a:t>
                      </a: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1 677</a:t>
                      </a: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805,3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3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Экономика простых вещей (ЭПВ) </a:t>
                      </a:r>
                    </a:p>
                  </a:txBody>
                  <a:tcPr marL="91431" marR="91431" marT="45644" marB="45644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436</a:t>
                      </a: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119</a:t>
                      </a:r>
                      <a:endParaRPr kumimoji="0" lang="kk-K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51,5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1" marR="91431" marT="45644" marB="45644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74409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D48F1E-DAC2-8E5F-62FD-AC11EA4CBB39}"/>
              </a:ext>
            </a:extLst>
          </p:cNvPr>
          <p:cNvSpPr/>
          <p:nvPr/>
        </p:nvSpPr>
        <p:spPr>
          <a:xfrm>
            <a:off x="521293" y="4307968"/>
            <a:ext cx="6418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итого по инструменту гарантирование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F1BDEECC-AD1C-2E59-4AD1-B0A4BF1BE7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463609"/>
              </p:ext>
            </p:extLst>
          </p:nvPr>
        </p:nvGraphicFramePr>
        <p:xfrm>
          <a:off x="521293" y="4879730"/>
          <a:ext cx="9428050" cy="1019907"/>
        </p:xfrm>
        <a:graphic>
          <a:graphicData uri="http://schemas.openxmlformats.org/drawingml/2006/table">
            <a:tbl>
              <a:tblPr firstRow="1" bandRow="1"/>
              <a:tblGrid>
                <a:gridCol w="2295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937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Одобрено Фондом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Подписано ДГ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Общая сумма кредитов, млрд. тенге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Сумма гарантий, млрд. тенге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970"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6 779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6 742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222,2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5039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1007943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511915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2015886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519858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3023829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527801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4031772" algn="l" defTabSz="1007943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itchFamily="34" charset="0"/>
                        </a:rPr>
                        <a:t>115,5</a:t>
                      </a:r>
                    </a:p>
                  </a:txBody>
                  <a:tcPr marL="91433" marR="91433" marT="45516" marB="455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B6F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AD5BFD7-01AD-681F-19C8-6EBCFAEE3836}"/>
              </a:ext>
            </a:extLst>
          </p:cNvPr>
          <p:cNvSpPr/>
          <p:nvPr/>
        </p:nvSpPr>
        <p:spPr>
          <a:xfrm>
            <a:off x="6369442" y="3928696"/>
            <a:ext cx="36027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en-US" sz="12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по состоянию с 01.01.2024г. по 01.09.2024г</a:t>
            </a:r>
          </a:p>
        </p:txBody>
      </p:sp>
    </p:spTree>
    <p:extLst>
      <p:ext uri="{BB962C8B-B14F-4D97-AF65-F5344CB8AC3E}">
        <p14:creationId xmlns:p14="http://schemas.microsoft.com/office/powerpoint/2010/main" val="1080665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6912" y="222636"/>
            <a:ext cx="7667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entury Gothic"/>
              </a:rPr>
              <a:t>Гарантирование: </a:t>
            </a:r>
            <a:br>
              <a:rPr lang="ru-RU" altLang="ru-RU" sz="2000" b="1" dirty="0">
                <a:solidFill>
                  <a:srgbClr val="0070C0"/>
                </a:solidFill>
                <a:latin typeface="Century Gothic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Century Gothic"/>
              </a:rPr>
              <a:t>информация по</a:t>
            </a:r>
            <a:r>
              <a:rPr lang="ru-RU" altLang="ru-RU" sz="2000" b="1" dirty="0">
                <a:solidFill>
                  <a:srgbClr val="0070C0"/>
                </a:solidFill>
                <a:latin typeface="Century Gothic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Century Gothic"/>
              </a:rPr>
              <a:t>подписанным ДГ (в разрезе регионов)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53423" y="1209858"/>
            <a:ext cx="19816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01.01.2010г. по 01.09.</a:t>
            </a:r>
            <a:r>
              <a:rPr lang="ru-RU" altLang="en-US" sz="11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24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131885" y="6070481"/>
            <a:ext cx="10330961" cy="868703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Итого по гарантированию подписано ДГ-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65 476  проектов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на общую сумму кредитного портфеля 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 1 677 млрд. тенге 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на сумму гарантии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 805,3  млрд. тенге.  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FC0928C-A517-25F4-02E8-ED14AE157E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360706"/>
              </p:ext>
            </p:extLst>
          </p:nvPr>
        </p:nvGraphicFramePr>
        <p:xfrm>
          <a:off x="619812" y="1750804"/>
          <a:ext cx="4726094" cy="423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4B0EC4E-FB9C-3131-27C8-D1ED2F7302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867097"/>
              </p:ext>
            </p:extLst>
          </p:nvPr>
        </p:nvGraphicFramePr>
        <p:xfrm>
          <a:off x="5222631" y="1750804"/>
          <a:ext cx="4967654" cy="423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1005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499759" y="1209858"/>
            <a:ext cx="21811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01.01.2010г. по 01.09.24г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7104" y="214247"/>
            <a:ext cx="6772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Century Gothic"/>
              </a:rPr>
              <a:t>Гарантирование: </a:t>
            </a:r>
            <a:br>
              <a:rPr lang="ru-RU" altLang="ru-RU" sz="2000" b="1" dirty="0">
                <a:solidFill>
                  <a:srgbClr val="0070C0"/>
                </a:solidFill>
                <a:latin typeface="Century Gothic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Century Gothic"/>
              </a:rPr>
              <a:t>информация по</a:t>
            </a:r>
            <a:r>
              <a:rPr lang="ru-RU" altLang="ru-RU" sz="2000" b="1" dirty="0">
                <a:solidFill>
                  <a:srgbClr val="0070C0"/>
                </a:solidFill>
                <a:latin typeface="Century Gothic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Century Gothic"/>
              </a:rPr>
              <a:t>подписанным ДГ (в разрезе БВУ)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245267" y="6317031"/>
            <a:ext cx="10333172" cy="667384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Банки лидеры по подписанию договоров гарантии: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кол-ву 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АО «Банк ЦентрКредит», АО «Народный Банк Казахстана».</a:t>
            </a:r>
          </a:p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сумме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  АО «Банк ЦентрКредит», АО «Народный Банк Казахстана».</a:t>
            </a:r>
            <a:endParaRPr lang="ru-RU" sz="1200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D8C35500-B207-19CE-F413-D0688A7DF2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56169"/>
              </p:ext>
            </p:extLst>
          </p:nvPr>
        </p:nvGraphicFramePr>
        <p:xfrm>
          <a:off x="245268" y="1544601"/>
          <a:ext cx="5100638" cy="4674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143EC46A-B5B2-D9F0-9554-963442CD4E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886582"/>
              </p:ext>
            </p:extLst>
          </p:nvPr>
        </p:nvGraphicFramePr>
        <p:xfrm>
          <a:off x="5175651" y="1569333"/>
          <a:ext cx="5139609" cy="4674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747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96333" y="256193"/>
            <a:ext cx="7586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Гарантирование: </a:t>
            </a:r>
            <a:br>
              <a:rPr lang="ru-RU" alt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ru-RU" alt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информация по</a:t>
            </a:r>
            <a:r>
              <a:rPr lang="ru-RU" altLang="ru-RU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подписанным ДГ(в разрезе регионов 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84352" y="1235898"/>
            <a:ext cx="17892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1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С 01.01. по 01.09.2024г.</a:t>
            </a: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296333" y="5975217"/>
            <a:ext cx="10096175" cy="855343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Лидеры регионы по подписанию договоров гарантии: 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кол-ву-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 г. Астана, г. Алматы</a:t>
            </a:r>
          </a:p>
          <a:p>
            <a:pPr marL="273050" indent="-263525"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сумме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: г. Алматы, </a:t>
            </a:r>
            <a:r>
              <a:rPr lang="ru-RU" sz="1200" dirty="0" err="1">
                <a:latin typeface="Century Gothic" panose="020B0502020202020204" pitchFamily="34" charset="0"/>
                <a:cs typeface="Times New Roman" pitchFamily="18" charset="0"/>
              </a:rPr>
              <a:t>г.Астана</a:t>
            </a:r>
            <a:endParaRPr lang="ru-RU" sz="1200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35EA6449-7B3F-5A4A-8AAB-3B18D07408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377027"/>
              </p:ext>
            </p:extLst>
          </p:nvPr>
        </p:nvGraphicFramePr>
        <p:xfrm>
          <a:off x="473146" y="1740876"/>
          <a:ext cx="5259439" cy="4141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B4C924A4-E461-553A-4E01-4B00F170D9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943999"/>
              </p:ext>
            </p:extLst>
          </p:nvPr>
        </p:nvGraphicFramePr>
        <p:xfrm>
          <a:off x="5416062" y="1677622"/>
          <a:ext cx="4976446" cy="4204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850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53423" y="1209858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 по 01.09.24г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755576" y="231318"/>
            <a:ext cx="7272808" cy="59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Гарантирование: 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информация по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подписанным ДГ(в разрезе БВУ)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310507" y="6082588"/>
            <a:ext cx="10038362" cy="593475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Банки лидеры по подписанию договоров гарантии: 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кол-ву-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АО «Банк Центр Кредит» , АО "Народный Банк Казахстана"</a:t>
            </a:r>
          </a:p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сумме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:- АО «Банк Центр Кредит», АО «Народный Банк Казахстана»</a:t>
            </a:r>
            <a:endParaRPr lang="ru-RU" sz="1200" b="1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34E119E-A122-B1CF-C74E-7C7E74A463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832656"/>
              </p:ext>
            </p:extLst>
          </p:nvPr>
        </p:nvGraphicFramePr>
        <p:xfrm>
          <a:off x="414613" y="1732085"/>
          <a:ext cx="4931291" cy="422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64D0ED0-4E7F-0A2B-602F-2513F9A3EC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330159"/>
              </p:ext>
            </p:extLst>
          </p:nvPr>
        </p:nvGraphicFramePr>
        <p:xfrm>
          <a:off x="5486400" y="1732085"/>
          <a:ext cx="4702052" cy="422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007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53423" y="1209858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 по 01.09.24г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284" y="226503"/>
            <a:ext cx="7407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Гарантирование: 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Одобренные, но не подписанные в разрезе регионов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128187" y="6093560"/>
            <a:ext cx="10406424" cy="879807"/>
          </a:xfrm>
          <a:prstGeom prst="rect">
            <a:avLst/>
          </a:prstGeom>
          <a:solidFill>
            <a:srgbClr val="F2DCDB">
              <a:alpha val="50196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  <a:headEnd/>
            <a:tailEnd/>
          </a:ln>
          <a:effectLst/>
        </p:spPr>
        <p:txBody>
          <a:bodyPr lIns="72000" tIns="36000" rIns="72000" bIns="36000" anchor="ctr"/>
          <a:lstStyle/>
          <a:p>
            <a:pPr marL="273050" marR="0" lvl="0" indent="-2635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Итого по гарантированию на 01.09.2024 г. –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37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 проектов на стадии подписания,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на общую сумму кредитного портфеля 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5,4 млрд. тенге 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из них сумма гарантии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itchFamily="18" charset="0"/>
              </a:rPr>
              <a:t> 2,9 млрд. тенге. 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431C4ED8-46C6-A1FC-D4F0-10E58DDF58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639330"/>
              </p:ext>
            </p:extLst>
          </p:nvPr>
        </p:nvGraphicFramePr>
        <p:xfrm>
          <a:off x="441484" y="1641883"/>
          <a:ext cx="4782925" cy="429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A384785E-DE6D-0801-D35F-A30F3B13A4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62365"/>
              </p:ext>
            </p:extLst>
          </p:nvPr>
        </p:nvGraphicFramePr>
        <p:xfrm>
          <a:off x="5254672" y="1742453"/>
          <a:ext cx="4797502" cy="4192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66777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89563" y="1209858"/>
            <a:ext cx="24099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 по 01.</a:t>
            </a:r>
            <a:r>
              <a:rPr lang="ru-RU" altLang="en-US" sz="11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09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284" y="226503"/>
            <a:ext cx="74074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Гарантирование: 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Одобренные, но не подписанные в БВУ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237193" y="5879507"/>
            <a:ext cx="10144589" cy="917830"/>
          </a:xfrm>
          <a:prstGeom prst="rect">
            <a:avLst/>
          </a:prstGeom>
          <a:solidFill>
            <a:srgbClr val="F2DCDB">
              <a:alpha val="50196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  <a:headEnd/>
            <a:tailEnd/>
          </a:ln>
          <a:effectLst/>
        </p:spPr>
        <p:txBody>
          <a:bodyPr lIns="72000" tIns="36000" rIns="72000" bIns="36000" anchor="ctr"/>
          <a:lstStyle/>
          <a:p>
            <a:pPr marL="273050" indent="-263525"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Банки лидеры по подписанию договоров гарантии: 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кол-ву-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АО «Банк Центр Кредит» , АО "Народный Банк Казахстана«</a:t>
            </a:r>
          </a:p>
          <a:p>
            <a:pPr marL="273050" indent="-263525"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По сумме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:- АО «Банк Центр Кредит», АО «</a:t>
            </a:r>
            <a:r>
              <a:rPr lang="en-US" sz="1200" dirty="0" err="1">
                <a:latin typeface="Century Gothic" panose="020B0502020202020204" pitchFamily="34" charset="0"/>
                <a:cs typeface="Times New Roman" pitchFamily="18" charset="0"/>
              </a:rPr>
              <a:t>Bereke</a:t>
            </a:r>
            <a:r>
              <a:rPr lang="en-US" sz="1200" dirty="0">
                <a:latin typeface="Century Gothic" panose="020B0502020202020204" pitchFamily="34" charset="0"/>
                <a:cs typeface="Times New Roman" pitchFamily="18" charset="0"/>
              </a:rPr>
              <a:t> Bank»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5A0F3E0-6E3D-223F-1575-4B4955CDFB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057206"/>
              </p:ext>
            </p:extLst>
          </p:nvPr>
        </p:nvGraphicFramePr>
        <p:xfrm>
          <a:off x="394284" y="1706880"/>
          <a:ext cx="4740424" cy="4075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58F7C289-1A63-3842-6F80-336F36CD01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743374"/>
              </p:ext>
            </p:extLst>
          </p:nvPr>
        </p:nvGraphicFramePr>
        <p:xfrm>
          <a:off x="5345906" y="1706880"/>
          <a:ext cx="4862330" cy="4075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280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53423" y="1209858"/>
            <a:ext cx="15712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с 01.01. по 01.</a:t>
            </a:r>
            <a:r>
              <a:rPr lang="ru-RU" altLang="en-US" sz="1100" b="1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09</a:t>
            </a:r>
            <a:r>
              <a:rPr kumimoji="0" lang="ru-RU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.24г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 Box 33"/>
          <p:cNvSpPr txBox="1">
            <a:spLocks noChangeArrowheads="1"/>
          </p:cNvSpPr>
          <p:nvPr/>
        </p:nvSpPr>
        <p:spPr bwMode="auto">
          <a:xfrm>
            <a:off x="317722" y="5890753"/>
            <a:ext cx="10153916" cy="918128"/>
          </a:xfrm>
          <a:prstGeom prst="rect">
            <a:avLst/>
          </a:prstGeom>
          <a:solidFill>
            <a:srgbClr val="F2DCDB">
              <a:alpha val="50196"/>
            </a:srgbClr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anchor="ctr"/>
          <a:lstStyle/>
          <a:p>
            <a:pPr marL="273050" indent="-263525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SzPct val="125000"/>
              <a:buFont typeface="Wingdings" pitchFamily="2" charset="2"/>
              <a:buChar char="ü"/>
              <a:defRPr/>
            </a:pPr>
            <a:r>
              <a:rPr lang="ru-RU" sz="1200" b="1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Одобрено Фондом 65 475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проектов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на общую сумму кредитного портфеля  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1 677 млрд. тенге  </a:t>
            </a:r>
            <a:r>
              <a:rPr lang="ru-RU" sz="1200" dirty="0">
                <a:latin typeface="Century Gothic" panose="020B0502020202020204" pitchFamily="34" charset="0"/>
                <a:cs typeface="Times New Roman" pitchFamily="18" charset="0"/>
              </a:rPr>
              <a:t>из них сумма гарантии</a:t>
            </a:r>
            <a:r>
              <a:rPr lang="ru-RU" sz="1200" b="1" dirty="0">
                <a:latin typeface="Century Gothic" panose="020B0502020202020204" pitchFamily="34" charset="0"/>
                <a:cs typeface="Times New Roman" pitchFamily="18" charset="0"/>
              </a:rPr>
              <a:t> 805,3 млрд. тенге.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409575" y="123825"/>
            <a:ext cx="769081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Гарантирование:</a:t>
            </a:r>
            <a:r>
              <a:rPr kumimoji="0" lang="en-US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Профинансированные проекты в разрезе отраслей</a:t>
            </a:r>
            <a:br>
              <a:rPr kumimoji="0" lang="ru-RU" alt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endParaRPr kumimoji="0" lang="ru-RU" alt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42E5C6E2-AA3B-1374-C8CB-A8799BB196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23721"/>
              </p:ext>
            </p:extLst>
          </p:nvPr>
        </p:nvGraphicFramePr>
        <p:xfrm>
          <a:off x="409575" y="1063869"/>
          <a:ext cx="9982933" cy="502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0738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16064</TotalTime>
  <Words>507</Words>
  <Application>Microsoft Office PowerPoint</Application>
  <PresentationFormat>Произвольный</PresentationFormat>
  <Paragraphs>67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Century Gothic</vt:lpstr>
      <vt:lpstr>Wingdings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Абзал Ағыбайұлы Қуандық</dc:creator>
  <cp:lastModifiedBy>Динара Кунанбаева</cp:lastModifiedBy>
  <cp:revision>535</cp:revision>
  <cp:lastPrinted>2024-08-14T07:24:12Z</cp:lastPrinted>
  <dcterms:created xsi:type="dcterms:W3CDTF">2022-06-24T10:22:17Z</dcterms:created>
  <dcterms:modified xsi:type="dcterms:W3CDTF">2024-09-02T10:34:41Z</dcterms:modified>
</cp:coreProperties>
</file>